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76" r:id="rId2"/>
    <p:sldId id="289" r:id="rId3"/>
    <p:sldId id="292" r:id="rId4"/>
    <p:sldId id="291" r:id="rId5"/>
    <p:sldId id="290" r:id="rId6"/>
    <p:sldId id="293" r:id="rId7"/>
    <p:sldId id="287" r:id="rId8"/>
    <p:sldId id="264" r:id="rId9"/>
    <p:sldId id="267" r:id="rId10"/>
    <p:sldId id="277" r:id="rId11"/>
    <p:sldId id="261" r:id="rId12"/>
    <p:sldId id="268" r:id="rId13"/>
    <p:sldId id="285" r:id="rId14"/>
    <p:sldId id="262" r:id="rId15"/>
    <p:sldId id="269" r:id="rId16"/>
    <p:sldId id="280" r:id="rId17"/>
    <p:sldId id="263" r:id="rId18"/>
    <p:sldId id="265" r:id="rId19"/>
    <p:sldId id="284" r:id="rId20"/>
    <p:sldId id="266" r:id="rId21"/>
    <p:sldId id="272" r:id="rId22"/>
    <p:sldId id="270" r:id="rId23"/>
    <p:sldId id="271" r:id="rId24"/>
    <p:sldId id="282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64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A7D8B-1769-432B-B027-F7E1BD8248B1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8063B-0706-457B-A8E7-0ED18D283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03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8063B-0706-457B-A8E7-0ED18D28309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003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178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45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3386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134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361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760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885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41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8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05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83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09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0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858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706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65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65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00808"/>
            <a:ext cx="8964488" cy="280831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по использованию </a:t>
            </a:r>
            <a:r>
              <a:rPr lang="ru-RU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кинезиологических</a:t>
            </a:r>
            <a:r>
              <a:rPr lang="ru-RU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упражнений </a:t>
            </a:r>
            <a:r>
              <a:rPr lang="ru-RU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игр</a:t>
            </a:r>
            <a:r>
              <a:rPr lang="en-US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оздоровления детей.</a:t>
            </a:r>
            <a:endParaRPr lang="ru-RU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57066" y="4662876"/>
            <a:ext cx="30570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Косарева Э. Р.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5886564"/>
            <a:ext cx="1834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Белорецк, 2025 г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88640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бюджетное учреждение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 № 14 «Ладушки» город Белорецк муниципального района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Белорецкий район 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41045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истратор\Desktop\img11.jpg"/>
          <p:cNvPicPr>
            <a:picLocks noChangeAspect="1" noChangeArrowheads="1"/>
          </p:cNvPicPr>
          <p:nvPr/>
        </p:nvPicPr>
        <p:blipFill rotWithShape="1">
          <a:blip r:embed="rId2"/>
          <a:srcRect l="10959" t="4566" r="4932" b="5571"/>
          <a:stretch/>
        </p:blipFill>
        <p:spPr bwMode="auto">
          <a:xfrm>
            <a:off x="395536" y="313149"/>
            <a:ext cx="7848872" cy="61628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909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истратор\Desktop\img14.jpg"/>
          <p:cNvPicPr>
            <a:picLocks noChangeAspect="1" noChangeArrowheads="1"/>
          </p:cNvPicPr>
          <p:nvPr/>
        </p:nvPicPr>
        <p:blipFill rotWithShape="1">
          <a:blip r:embed="rId2"/>
          <a:srcRect l="10822" t="4932" r="5342" b="8128"/>
          <a:stretch/>
        </p:blipFill>
        <p:spPr bwMode="auto">
          <a:xfrm>
            <a:off x="989556" y="338203"/>
            <a:ext cx="7665929" cy="5962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дминистратор\Desktop\img16.jpg"/>
          <p:cNvPicPr>
            <a:picLocks noChangeAspect="1" noChangeArrowheads="1"/>
          </p:cNvPicPr>
          <p:nvPr/>
        </p:nvPicPr>
        <p:blipFill rotWithShape="1">
          <a:blip r:embed="rId2"/>
          <a:srcRect l="12192" t="4384" r="6302" b="5753"/>
          <a:stretch/>
        </p:blipFill>
        <p:spPr bwMode="auto">
          <a:xfrm>
            <a:off x="1114816" y="300624"/>
            <a:ext cx="7452987" cy="6162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esktop\img12.jpg"/>
          <p:cNvPicPr>
            <a:picLocks noChangeAspect="1" noChangeArrowheads="1"/>
          </p:cNvPicPr>
          <p:nvPr/>
        </p:nvPicPr>
        <p:blipFill rotWithShape="1">
          <a:blip r:embed="rId2"/>
          <a:srcRect l="11233" t="4249" r="4659" b="10091"/>
          <a:stretch/>
        </p:blipFill>
        <p:spPr bwMode="auto">
          <a:xfrm>
            <a:off x="1027134" y="225469"/>
            <a:ext cx="7690981" cy="58747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истратор\Desktop\img21.jpg"/>
          <p:cNvPicPr>
            <a:picLocks noChangeAspect="1" noChangeArrowheads="1"/>
          </p:cNvPicPr>
          <p:nvPr/>
        </p:nvPicPr>
        <p:blipFill rotWithShape="1">
          <a:blip r:embed="rId2"/>
          <a:srcRect l="10000" t="4749" r="4384" b="9772"/>
          <a:stretch/>
        </p:blipFill>
        <p:spPr bwMode="auto">
          <a:xfrm>
            <a:off x="914400" y="325676"/>
            <a:ext cx="7828767" cy="58621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дминистратор\Desktop\img26.jpg"/>
          <p:cNvPicPr>
            <a:picLocks noChangeAspect="1" noChangeArrowheads="1"/>
          </p:cNvPicPr>
          <p:nvPr/>
        </p:nvPicPr>
        <p:blipFill rotWithShape="1">
          <a:blip r:embed="rId2"/>
          <a:srcRect l="11643" t="5297" r="5342" b="6849"/>
          <a:stretch/>
        </p:blipFill>
        <p:spPr bwMode="auto">
          <a:xfrm>
            <a:off x="1064712" y="363255"/>
            <a:ext cx="7590773" cy="6025020"/>
          </a:xfrm>
          <a:prstGeom prst="rect">
            <a:avLst/>
          </a:prstGeom>
          <a:noFill/>
        </p:spPr>
      </p:pic>
      <p:sp>
        <p:nvSpPr>
          <p:cNvPr id="2" name="AutoShape 2" descr="C:\Users\Home\Documents\%D0%94, %D0%A1 2023. 12\2024\%D0%BD%D0%B5%D1%81%D1%82%D0%B0%D0%BD%D0%B4%D0%B0%D1%80%D1%82%D0%BD%D0%BE%D0%B5 %D0%BE%D0%B1%D0%BE%D1%80%D1%83%D0%B4%D0%BE%D0%B2%D0%B0%D0%BD%D0%B8%D0%B5 %D0%BF%D0%BE %D1%84%D0%B8%D0%B7%D1%80%D0%B5\%D0%BD%D0%BE%D0%B2%D1%8B%D0%B5 %D1%84%D0%BE%D1%80%D0%BC%D1%8B %D1%80%D0%B0%D0%B1%D0%BE%D1%82%D1%8B %D1%81 %D1%80%D0%BE%D0%B4%D0%B8%D1%82 %D0%BF%D0%BE %D0%97%D0%9E%D0%96\ae04db1161863a467239e04d0a03235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" t="8061" r="-1122" b="10524"/>
          <a:stretch/>
        </p:blipFill>
        <p:spPr bwMode="auto">
          <a:xfrm>
            <a:off x="121811" y="260648"/>
            <a:ext cx="2172197" cy="139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594882"/>
            <a:ext cx="2788791" cy="181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0" y="3760590"/>
            <a:ext cx="2728350" cy="201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96522"/>
            <a:ext cx="3127238" cy="103387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1.wp.com/ds04.infourok.ru/uploads/ex/1201/0009e988-e4ef8fce/hello_html_m12deed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208912" cy="583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07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истратор\Desktop\img22.jpg"/>
          <p:cNvPicPr>
            <a:picLocks noChangeAspect="1" noChangeArrowheads="1"/>
          </p:cNvPicPr>
          <p:nvPr/>
        </p:nvPicPr>
        <p:blipFill rotWithShape="1">
          <a:blip r:embed="rId2"/>
          <a:srcRect l="9178" t="4749" r="3972" b="12876"/>
          <a:stretch/>
        </p:blipFill>
        <p:spPr bwMode="auto">
          <a:xfrm>
            <a:off x="839244" y="325676"/>
            <a:ext cx="7941501" cy="5649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дминистратор\Desktop\img24.jpg"/>
          <p:cNvPicPr>
            <a:picLocks noChangeAspect="1" noChangeArrowheads="1"/>
          </p:cNvPicPr>
          <p:nvPr/>
        </p:nvPicPr>
        <p:blipFill rotWithShape="1">
          <a:blip r:embed="rId2"/>
          <a:srcRect l="11233" t="5297" r="5616" b="5571"/>
          <a:stretch/>
        </p:blipFill>
        <p:spPr bwMode="auto">
          <a:xfrm>
            <a:off x="1027134" y="363254"/>
            <a:ext cx="7603299" cy="6112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img25.jpg"/>
          <p:cNvPicPr>
            <a:picLocks noChangeAspect="1" noChangeArrowheads="1"/>
          </p:cNvPicPr>
          <p:nvPr/>
        </p:nvPicPr>
        <p:blipFill rotWithShape="1">
          <a:blip r:embed="rId2"/>
          <a:srcRect l="11095" t="5114" r="5206" b="6484"/>
          <a:stretch/>
        </p:blipFill>
        <p:spPr bwMode="auto">
          <a:xfrm>
            <a:off x="1014608" y="350729"/>
            <a:ext cx="7653403" cy="6062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3384376" cy="65916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Кинезиология</a:t>
            </a:r>
            <a:endParaRPr lang="ru-RU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2580377"/>
            <a:ext cx="8424936" cy="2116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Наука о развитии умственных способностей и физического здоровья через определенные двигательные упражнения;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наука о развитии головного мозга через движение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Администратор\Desktop\img2.jpg"/>
          <p:cNvPicPr>
            <a:picLocks noChangeAspect="1" noChangeArrowheads="1"/>
          </p:cNvPicPr>
          <p:nvPr/>
        </p:nvPicPr>
        <p:blipFill rotWithShape="1">
          <a:blip r:embed="rId2"/>
          <a:srcRect l="22877" t="63736" r="47945" b="5032"/>
          <a:stretch/>
        </p:blipFill>
        <p:spPr bwMode="auto">
          <a:xfrm>
            <a:off x="467544" y="4681169"/>
            <a:ext cx="2668043" cy="2141951"/>
          </a:xfrm>
          <a:prstGeom prst="rect">
            <a:avLst/>
          </a:prstGeom>
          <a:noFill/>
        </p:spPr>
      </p:pic>
      <p:pic>
        <p:nvPicPr>
          <p:cNvPr id="7" name="Picture 2" descr="C:\Users\Администратор\Desktop\img2.jpg"/>
          <p:cNvPicPr>
            <a:picLocks noChangeAspect="1" noChangeArrowheads="1"/>
          </p:cNvPicPr>
          <p:nvPr/>
        </p:nvPicPr>
        <p:blipFill rotWithShape="1">
          <a:blip r:embed="rId2"/>
          <a:srcRect l="60614" t="63735" r="14044" b="5398"/>
          <a:stretch/>
        </p:blipFill>
        <p:spPr bwMode="auto">
          <a:xfrm>
            <a:off x="3491880" y="4681169"/>
            <a:ext cx="2317315" cy="211689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188640"/>
            <a:ext cx="6624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 является вышедшим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наружу головным мозгом.</a:t>
            </a:r>
          </a:p>
          <a:p>
            <a:pPr algn="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Кант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 ребенка находится на его пальцах.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В.А. Сухомлинский</a:t>
            </a:r>
          </a:p>
        </p:txBody>
      </p:sp>
    </p:spTree>
    <p:extLst>
      <p:ext uri="{BB962C8B-B14F-4D97-AF65-F5344CB8AC3E}">
        <p14:creationId xmlns:p14="http://schemas.microsoft.com/office/powerpoint/2010/main" val="104483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дминистратор\Desktop\img20.jpg"/>
          <p:cNvPicPr>
            <a:picLocks noChangeAspect="1" noChangeArrowheads="1"/>
          </p:cNvPicPr>
          <p:nvPr/>
        </p:nvPicPr>
        <p:blipFill rotWithShape="1">
          <a:blip r:embed="rId2"/>
          <a:srcRect l="10822" t="4932" r="6164" b="1734"/>
          <a:stretch/>
        </p:blipFill>
        <p:spPr bwMode="auto">
          <a:xfrm>
            <a:off x="989556" y="338203"/>
            <a:ext cx="7590773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Администратор\Desktop\img23.jpg"/>
          <p:cNvPicPr>
            <a:picLocks noChangeAspect="1" noChangeArrowheads="1"/>
          </p:cNvPicPr>
          <p:nvPr/>
        </p:nvPicPr>
        <p:blipFill rotWithShape="1">
          <a:blip r:embed="rId2"/>
          <a:srcRect l="12326" t="5297" r="5343" b="5936"/>
          <a:stretch/>
        </p:blipFill>
        <p:spPr bwMode="auto">
          <a:xfrm>
            <a:off x="1127342" y="363255"/>
            <a:ext cx="7528143" cy="6087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дминистратор\Desktop\img18.jpg"/>
          <p:cNvPicPr>
            <a:picLocks noChangeAspect="1" noChangeArrowheads="1"/>
          </p:cNvPicPr>
          <p:nvPr/>
        </p:nvPicPr>
        <p:blipFill rotWithShape="1">
          <a:blip r:embed="rId2"/>
          <a:srcRect l="9726" t="7122" r="4521" b="36440"/>
          <a:stretch/>
        </p:blipFill>
        <p:spPr bwMode="auto">
          <a:xfrm>
            <a:off x="889348" y="488514"/>
            <a:ext cx="7841293" cy="3870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Администратор\Desktop\img19.jpg"/>
          <p:cNvPicPr>
            <a:picLocks noChangeAspect="1" noChangeArrowheads="1"/>
          </p:cNvPicPr>
          <p:nvPr/>
        </p:nvPicPr>
        <p:blipFill rotWithShape="1">
          <a:blip r:embed="rId2"/>
          <a:srcRect l="9726" t="6394" r="4794" b="24200"/>
          <a:stretch/>
        </p:blipFill>
        <p:spPr bwMode="auto">
          <a:xfrm>
            <a:off x="889348" y="438410"/>
            <a:ext cx="7816241" cy="4759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5588577" y="3645024"/>
            <a:ext cx="2473077" cy="24730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3568" y="4339388"/>
            <a:ext cx="47398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Картотека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кинезиологических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игр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упражнений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(нажмите на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-код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играйте вместе с детьми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47864" y="1268760"/>
            <a:ext cx="36724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 с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Кинезиологическими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физминутками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упражнениями  для мозга</a:t>
            </a: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323528" y="188641"/>
            <a:ext cx="2868635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5301208"/>
            <a:ext cx="6347714" cy="74015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060848"/>
            <a:ext cx="712879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Благодарю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за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внимание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5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25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7693"/>
            <a:ext cx="864096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упражнения и игры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эффективная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здоровьесберегающая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технология.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это комплекс движений позволяющих активизировать межполушарное воздействие. </a:t>
            </a:r>
          </a:p>
          <a:p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Кинезиологическими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движениями пользовались Гиппократ и Аристотель. </a:t>
            </a:r>
          </a:p>
          <a:p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Кинезиология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относится к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технологии. Под влиянием 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кинезиологических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тренировок в организме происходят положительные структурные изменения. При этом чем интенсивнее нагрузка, тем значительнее эти изменения.</a:t>
            </a:r>
          </a:p>
          <a:p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способствуют.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способствует развитию межполушарного взаимодействия;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синхронизирует работу полушарий;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повышает стрессоустойчивость организма;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снижает утомляемость;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повышает способность к произвольному контролю;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улучшает мыслительную деятельность;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развивает мелкую и крупную моторику;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формирует пространственные представления;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развивает скрытые способности;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способствует улучшению памяти, внимания, речи;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способствует развитию мышления;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способствует облегчению процесса чтения и письма;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способствует устранению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дислексии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дисграфии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1446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истратор\Desktop\img3.jpg"/>
          <p:cNvPicPr>
            <a:picLocks noChangeAspect="1" noChangeArrowheads="1"/>
          </p:cNvPicPr>
          <p:nvPr/>
        </p:nvPicPr>
        <p:blipFill rotWithShape="1">
          <a:blip r:embed="rId2"/>
          <a:srcRect l="11370" t="4932" r="7124" b="5388"/>
          <a:stretch/>
        </p:blipFill>
        <p:spPr bwMode="auto">
          <a:xfrm>
            <a:off x="467544" y="356992"/>
            <a:ext cx="7704856" cy="6358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125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дминистратор\Desktop\img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3117" t="27792" r="23716" b="10639"/>
          <a:stretch/>
        </p:blipFill>
        <p:spPr bwMode="auto">
          <a:xfrm>
            <a:off x="251520" y="1125530"/>
            <a:ext cx="7492240" cy="547702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385900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Содружество полушарий</a:t>
            </a:r>
            <a:br>
              <a:rPr lang="ru-RU" sz="36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Администратор\Desktop\img4.jpg"/>
          <p:cNvPicPr>
            <a:picLocks noChangeAspect="1" noChangeArrowheads="1"/>
          </p:cNvPicPr>
          <p:nvPr/>
        </p:nvPicPr>
        <p:blipFill rotWithShape="1">
          <a:blip r:embed="rId2"/>
          <a:srcRect l="76025" t="4932" r="6465" b="69785"/>
          <a:stretch/>
        </p:blipFill>
        <p:spPr bwMode="auto">
          <a:xfrm>
            <a:off x="7020272" y="116632"/>
            <a:ext cx="1691014" cy="18311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452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764704"/>
            <a:ext cx="56585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упражнения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268760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-это комплекс движений, позволяющих активизировать межполушарное воздействие.</a:t>
            </a:r>
          </a:p>
        </p:txBody>
      </p:sp>
      <p:pic>
        <p:nvPicPr>
          <p:cNvPr id="6" name="Picture 2" descr="C:\Users\Администратор\Desktop\img5.jpg"/>
          <p:cNvPicPr>
            <a:picLocks noChangeAspect="1" noChangeArrowheads="1"/>
          </p:cNvPicPr>
          <p:nvPr/>
        </p:nvPicPr>
        <p:blipFill rotWithShape="1">
          <a:blip r:embed="rId2"/>
          <a:srcRect l="31849" t="45938" r="27105" b="7580"/>
          <a:stretch/>
        </p:blipFill>
        <p:spPr bwMode="auto">
          <a:xfrm>
            <a:off x="2605414" y="3231715"/>
            <a:ext cx="3870542" cy="3287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74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истратор\Desktop\img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8722" t="4566" r="4932" b="5571"/>
          <a:stretch/>
        </p:blipFill>
        <p:spPr bwMode="auto">
          <a:xfrm>
            <a:off x="475989" y="332656"/>
            <a:ext cx="7933769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424936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кинезиологических</a:t>
            </a:r>
            <a:r>
              <a:rPr lang="ru-RU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упражнений: </a:t>
            </a:r>
            <a:endParaRPr lang="ru-RU" sz="28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Растяжки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нормализуют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гипертонус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(неконтролируемое чрезмерное мышечное напряжение) и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гипотонус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(неконтролируемая мышечная вялость).    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Дыхательные упражнения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улучшают ритмику организма, развивают самоконтроль и произвольность.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Глазодвигательные упражнения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позволяют расширить поле зрения, улучшить восприятие. Однонаправленные и разнонаправленные движения глаз и языка развивают межполушарное взаимодействие и повышают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энергетизацию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организма.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выполнении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телесных движений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развивается межполушарное взаимодействие, снимаются непроизвольные, непреднамеренные движения и мышечные зажимы. Оказывается, человеку для закрепления мысли необходимо движение.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Упражнения для релаксации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способствуют расслаблению, снятию напряжения.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дминистратор\Desktop\img10.jpg"/>
          <p:cNvPicPr>
            <a:picLocks noChangeAspect="1" noChangeArrowheads="1"/>
          </p:cNvPicPr>
          <p:nvPr/>
        </p:nvPicPr>
        <p:blipFill rotWithShape="1">
          <a:blip r:embed="rId2"/>
          <a:srcRect l="10685" t="4385" r="4932" b="7397"/>
          <a:stretch/>
        </p:blipFill>
        <p:spPr bwMode="auto">
          <a:xfrm>
            <a:off x="977030" y="300625"/>
            <a:ext cx="7716033" cy="6050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316</TotalTime>
  <Words>119</Words>
  <Application>Microsoft Office PowerPoint</Application>
  <PresentationFormat>Экран (4:3)</PresentationFormat>
  <Paragraphs>53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Грань</vt:lpstr>
      <vt:lpstr> Консультация для родителей по использованию кинезиологических упражнений  и игр для оздоровления детей.</vt:lpstr>
      <vt:lpstr>Кинезиология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Галина</cp:lastModifiedBy>
  <cp:revision>41</cp:revision>
  <dcterms:created xsi:type="dcterms:W3CDTF">2020-01-27T09:29:52Z</dcterms:created>
  <dcterms:modified xsi:type="dcterms:W3CDTF">2025-03-10T09:45:43Z</dcterms:modified>
</cp:coreProperties>
</file>